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Roboto"/>
      <p:regular r:id="rId14"/>
      <p:bold r:id="rId15"/>
      <p:italic r:id="rId16"/>
      <p:boldItalic r:id="rId17"/>
    </p:embeddedFont>
    <p:embeddedFont>
      <p:font typeface="Nunito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Nunito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Nunito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bold.fntdata"/><Relationship Id="rId14" Type="http://schemas.openxmlformats.org/officeDocument/2006/relationships/font" Target="fonts/Roboto-regular.fntdata"/><Relationship Id="rId17" Type="http://schemas.openxmlformats.org/officeDocument/2006/relationships/font" Target="fonts/Roboto-boldItalic.fntdata"/><Relationship Id="rId16" Type="http://schemas.openxmlformats.org/officeDocument/2006/relationships/font" Target="fonts/Roboto-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Nunito-bold.fntdata"/><Relationship Id="rId6" Type="http://schemas.openxmlformats.org/officeDocument/2006/relationships/slide" Target="slides/slide1.xml"/><Relationship Id="rId18" Type="http://schemas.openxmlformats.org/officeDocument/2006/relationships/font" Target="fonts/Nunito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c873456d95_0_1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c873456d95_0_1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c873456d95_0_1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2c873456d95_0_1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c873456d95_0_1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2c873456d95_0_1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2c873456d95_0_1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2c873456d95_0_1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2c873456d95_0_1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2c873456d95_0_1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c873456d95_0_1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2c873456d95_0_1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c873456d95_0_1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2c873456d95_0_1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1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3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Google Shape;54;p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Google Shape;69;p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7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7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Google Shape;94;p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Google Shape;100;p9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Google Shape;101;p9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/>
          <p:nvPr>
            <p:ph type="ctrTitle"/>
          </p:nvPr>
        </p:nvSpPr>
        <p:spPr>
          <a:xfrm>
            <a:off x="1954728" y="1287908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My Autobiography: </a:t>
            </a:r>
            <a:r>
              <a:rPr b="1" lang="en" sz="1900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rPr>
              <a:t>The Code Weaver's Tapestry: A Journey in Technology and Community</a:t>
            </a:r>
            <a:endParaRPr b="1" sz="1900">
              <a:solidFill>
                <a:srgbClr val="1F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9" name="Google Shape;129;p13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lang="en" sz="1560"/>
              <a:t>A KEYNOTE PRESENTATION BY TABITHA WANJIKU</a:t>
            </a:r>
            <a:endParaRPr sz="1560"/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lang="en" sz="1560"/>
              <a:t>REG NO:C025-01-0587/2020</a:t>
            </a:r>
            <a:endParaRPr sz="156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32825" y="1866900"/>
            <a:ext cx="2295144" cy="2084832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14"/>
          <p:cNvSpPr txBox="1"/>
          <p:nvPr>
            <p:ph type="title"/>
          </p:nvPr>
        </p:nvSpPr>
        <p:spPr>
          <a:xfrm>
            <a:off x="819150" y="461550"/>
            <a:ext cx="7505700" cy="62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              </a:t>
            </a:r>
            <a:r>
              <a:rPr b="1" lang="en" sz="20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Roots in Ongata Rongai</a:t>
            </a:r>
            <a:endParaRPr b="1" sz="3800"/>
          </a:p>
        </p:txBody>
      </p:sp>
      <p:sp>
        <p:nvSpPr>
          <p:cNvPr id="136" name="Google Shape;136;p14"/>
          <p:cNvSpPr txBox="1"/>
          <p:nvPr>
            <p:ph idx="1" type="body"/>
          </p:nvPr>
        </p:nvSpPr>
        <p:spPr>
          <a:xfrm>
            <a:off x="723150" y="934575"/>
            <a:ext cx="5544900" cy="379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5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55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Growing up in Ongata Rongai, Kenya, provided a rich backdrop for my journey into the world of technology.</a:t>
            </a:r>
            <a:endParaRPr sz="2155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03881" lvl="0" marL="457200" rtl="0" algn="l">
              <a:spcBef>
                <a:spcPts val="1500"/>
              </a:spcBef>
              <a:spcAft>
                <a:spcPts val="0"/>
              </a:spcAft>
              <a:buClr>
                <a:srgbClr val="0D0D0D"/>
              </a:buClr>
              <a:buSzPct val="100000"/>
              <a:buFont typeface="Roboto"/>
              <a:buChar char="❖"/>
            </a:pPr>
            <a:r>
              <a:rPr lang="en" sz="2155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Vibrant Community Life:</a:t>
            </a:r>
            <a:endParaRPr sz="2155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03881" lvl="1" marL="914400" rtl="0" algn="l"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ct val="100000"/>
              <a:buFont typeface="Roboto"/>
              <a:buChar char="➢"/>
            </a:pPr>
            <a:r>
              <a:rPr lang="en" sz="2155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Ongata Rongai boasted a vibrant community life, characterized by close-knit bonds and a sense of belonging.</a:t>
            </a:r>
            <a:endParaRPr sz="2155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03881" lvl="1" marL="914400" rtl="0" algn="l"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ct val="100000"/>
              <a:buFont typeface="Roboto"/>
              <a:buChar char="➢"/>
            </a:pPr>
            <a:r>
              <a:rPr lang="en" sz="2155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The community's support and camaraderie fostered an environment conducive to exploration and growth.</a:t>
            </a:r>
            <a:endParaRPr sz="2155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03881" lvl="0" marL="457200" rtl="0" algn="l"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ct val="100000"/>
              <a:buFont typeface="Roboto"/>
              <a:buChar char="❖"/>
            </a:pPr>
            <a:r>
              <a:rPr lang="en" sz="2155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Early Fascination with Technology:</a:t>
            </a:r>
            <a:endParaRPr sz="2155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03881" lvl="1" marL="914400" rtl="0" algn="l"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ct val="100000"/>
              <a:buFont typeface="Roboto"/>
              <a:buChar char="➢"/>
            </a:pPr>
            <a:r>
              <a:rPr lang="en" sz="2155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From a young age, I was captivated by the allure of technology and mechanics.</a:t>
            </a:r>
            <a:endParaRPr sz="2155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03881" lvl="1" marL="914400" rtl="0" algn="l"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ct val="100000"/>
              <a:buFont typeface="Roboto"/>
              <a:buChar char="➢"/>
            </a:pPr>
            <a:r>
              <a:rPr lang="en" sz="2155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The sight of gadgets and devices piqued my curiosity, sparking a deep-seated interest in understanding how they worked.</a:t>
            </a:r>
            <a:endParaRPr sz="2155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03881" lvl="0" marL="457200" rtl="0" algn="l"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ct val="100000"/>
              <a:buFont typeface="Roboto"/>
              <a:buChar char="❖"/>
            </a:pPr>
            <a:r>
              <a:rPr lang="en" sz="2155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Curiosity-Driven Exploration:</a:t>
            </a:r>
            <a:endParaRPr sz="2155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03881" lvl="1" marL="914400" rtl="0" algn="l"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ct val="100000"/>
              <a:buFont typeface="Roboto"/>
              <a:buChar char="➢"/>
            </a:pPr>
            <a:r>
              <a:rPr lang="en" sz="2155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Driven by an insatiable curiosity, I embarked on a journey of exploration, dissecting household appliances to uncover their inner workings.</a:t>
            </a:r>
            <a:endParaRPr sz="2155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03881" lvl="1" marL="914400" rtl="0" algn="l"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ct val="100000"/>
              <a:buFont typeface="Roboto"/>
              <a:buChar char="➢"/>
            </a:pPr>
            <a:r>
              <a:rPr lang="en" sz="2155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These early experiences laid the foundation for my passion for technology and set the stage for future endeavors.</a:t>
            </a:r>
            <a:endParaRPr sz="2155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500"/>
              </a:spcBef>
              <a:spcAft>
                <a:spcPts val="1200"/>
              </a:spcAft>
              <a:buNone/>
            </a:pPr>
            <a:r>
              <a:t/>
            </a:r>
            <a:endParaRPr sz="1200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5"/>
          <p:cNvSpPr txBox="1"/>
          <p:nvPr>
            <p:ph type="title"/>
          </p:nvPr>
        </p:nvSpPr>
        <p:spPr>
          <a:xfrm>
            <a:off x="750575" y="3518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18288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222"/>
          </a:p>
          <a:p>
            <a:pPr indent="0" lvl="0" marL="18288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22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College </a:t>
            </a:r>
            <a:r>
              <a:rPr b="1" lang="en" sz="2422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odyssey</a:t>
            </a:r>
            <a:endParaRPr b="1" sz="2422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5"/>
          <p:cNvSpPr txBox="1"/>
          <p:nvPr>
            <p:ph idx="1" type="body"/>
          </p:nvPr>
        </p:nvSpPr>
        <p:spPr>
          <a:xfrm>
            <a:off x="750575" y="1481325"/>
            <a:ext cx="7505700" cy="327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 lnSpcReduction="20000"/>
          </a:bodyPr>
          <a:lstStyle/>
          <a:p>
            <a:pPr indent="0" lvl="0" marL="457200" rtl="0" algn="l">
              <a:spcBef>
                <a:spcPts val="1500"/>
              </a:spcBef>
              <a:spcAft>
                <a:spcPts val="0"/>
              </a:spcAft>
              <a:buNone/>
            </a:pPr>
            <a:r>
              <a:rPr lang="en" sz="1854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Description: Transitioning to Dedan Kimathi University of Technology</a:t>
            </a:r>
            <a:endParaRPr sz="1854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1500"/>
              </a:spcBef>
              <a:spcAft>
                <a:spcPts val="0"/>
              </a:spcAft>
              <a:buNone/>
            </a:pPr>
            <a:r>
              <a:rPr lang="en" sz="1854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Highlights:</a:t>
            </a:r>
            <a:endParaRPr sz="1854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11045" lvl="1" marL="914400" rtl="0" algn="l">
              <a:spcBef>
                <a:spcPts val="1500"/>
              </a:spcBef>
              <a:spcAft>
                <a:spcPts val="0"/>
              </a:spcAft>
              <a:buClr>
                <a:srgbClr val="0D0D0D"/>
              </a:buClr>
              <a:buSzPct val="100000"/>
              <a:buFont typeface="Roboto"/>
              <a:buChar char="●"/>
            </a:pPr>
            <a:r>
              <a:rPr lang="en" sz="1854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Rigorous academic curriculum</a:t>
            </a:r>
            <a:endParaRPr sz="1854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11045" lvl="1" marL="914400" rtl="0" algn="l"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ct val="100000"/>
              <a:buFont typeface="Roboto"/>
              <a:buChar char="●"/>
            </a:pPr>
            <a:r>
              <a:rPr lang="en" sz="1854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Hands-on experiences in Information Technology</a:t>
            </a:r>
            <a:endParaRPr sz="1854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11045" lvl="1" marL="914400" rtl="0" algn="l"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ct val="100000"/>
              <a:buFont typeface="Roboto"/>
              <a:buChar char="●"/>
            </a:pPr>
            <a:r>
              <a:rPr lang="en" sz="1854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Challenges and triumphs in mastering programming, networking, and cybersecurity</a:t>
            </a:r>
            <a:endParaRPr sz="1854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11045" lvl="1" marL="914400" rtl="0" algn="l"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ct val="100000"/>
              <a:buFont typeface="Roboto"/>
              <a:buChar char="●"/>
            </a:pPr>
            <a:r>
              <a:rPr lang="en" sz="1854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Collaboration with professors and peers</a:t>
            </a:r>
            <a:endParaRPr sz="1854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11045" lvl="1" marL="914400" rtl="0" algn="l"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ct val="100000"/>
              <a:buFont typeface="Roboto"/>
              <a:buChar char="●"/>
            </a:pPr>
            <a:r>
              <a:rPr lang="en" sz="1854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Personal growth and resilience developed through late-night study sessions and collaborative projects</a:t>
            </a:r>
            <a:endParaRPr sz="1854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11045" lvl="1" marL="914400" rtl="0" algn="l"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ct val="100000"/>
              <a:buFont typeface="Roboto"/>
              <a:buChar char="●"/>
            </a:pPr>
            <a:r>
              <a:rPr lang="en" sz="1854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Reflections on the holistic approach to Information Technology</a:t>
            </a:r>
            <a:endParaRPr sz="1854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11045" lvl="1" marL="914400" rtl="0" algn="l"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ct val="100000"/>
              <a:buFont typeface="Roboto"/>
              <a:buChar char="●"/>
            </a:pPr>
            <a:r>
              <a:rPr lang="en" sz="1854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Hands-on projects demonstrating practical application of IT principles</a:t>
            </a:r>
            <a:endParaRPr sz="1854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11045" lvl="1" marL="914400" rtl="0" algn="l"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ct val="100000"/>
              <a:buFont typeface="Roboto"/>
              <a:buChar char="●"/>
            </a:pPr>
            <a:r>
              <a:rPr lang="en" sz="1854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Transition from spectator to active participant in the IT field</a:t>
            </a:r>
            <a:endParaRPr sz="1854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11045" lvl="1" marL="914400" rtl="0" algn="l"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ct val="100000"/>
              <a:buFont typeface="Roboto"/>
              <a:buChar char="●"/>
            </a:pPr>
            <a:r>
              <a:rPr lang="en" sz="1854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Reflections on the transformative nature of the IT journey</a:t>
            </a:r>
            <a:endParaRPr sz="1854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11045" lvl="1" marL="914400" rtl="0" algn="l"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ct val="100000"/>
              <a:buFont typeface="Roboto"/>
              <a:buChar char="●"/>
            </a:pPr>
            <a:r>
              <a:rPr lang="en" sz="1854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Aspirations for future contributions to the field of Information Technology</a:t>
            </a:r>
            <a:endParaRPr sz="1854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6"/>
          <p:cNvSpPr txBox="1"/>
          <p:nvPr>
            <p:ph type="title"/>
          </p:nvPr>
        </p:nvSpPr>
        <p:spPr>
          <a:xfrm>
            <a:off x="1093475" y="3381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11">
                <a:solidFill>
                  <a:srgbClr val="1F1F1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				Challenges and Triumphs</a:t>
            </a:r>
            <a:endParaRPr b="1" sz="2311">
              <a:solidFill>
                <a:srgbClr val="1F1F1F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6"/>
          <p:cNvSpPr txBox="1"/>
          <p:nvPr>
            <p:ph idx="1" type="body"/>
          </p:nvPr>
        </p:nvSpPr>
        <p:spPr>
          <a:xfrm>
            <a:off x="819150" y="1111000"/>
            <a:ext cx="7505700" cy="377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rPr lang="en" sz="1221">
                <a:solidFill>
                  <a:srgbClr val="1F1F1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Challenges:</a:t>
            </a:r>
            <a:endParaRPr sz="1221">
              <a:solidFill>
                <a:srgbClr val="1F1F1F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06144" lvl="0" marL="45720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rgbClr val="1F1F1F"/>
              </a:buClr>
              <a:buSzPts val="1221"/>
              <a:buFont typeface="Arial"/>
              <a:buChar char="●"/>
            </a:pPr>
            <a:r>
              <a:rPr lang="en" sz="1221">
                <a:solidFill>
                  <a:srgbClr val="1F1F1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Bike Accident: Faced physical and emotional trauma, but emerged stronger and more grateful.</a:t>
            </a:r>
            <a:endParaRPr sz="1221">
              <a:solidFill>
                <a:srgbClr val="1F1F1F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06144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ts val="1221"/>
              <a:buFont typeface="Arial"/>
              <a:buChar char="●"/>
            </a:pPr>
            <a:r>
              <a:rPr lang="en" sz="1221">
                <a:solidFill>
                  <a:srgbClr val="1F1F1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Data Loss: Learned the importance of backups and proactive project management.</a:t>
            </a:r>
            <a:endParaRPr sz="1221">
              <a:solidFill>
                <a:srgbClr val="1F1F1F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06144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ts val="1221"/>
              <a:buFont typeface="Arial"/>
              <a:buChar char="●"/>
            </a:pPr>
            <a:r>
              <a:rPr lang="en" sz="1221">
                <a:solidFill>
                  <a:srgbClr val="1F1F1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Balancing Act: Juggled academics, activities, and personal commitments, building resilience.</a:t>
            </a:r>
            <a:endParaRPr sz="1221">
              <a:solidFill>
                <a:srgbClr val="1F1F1F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rPr lang="en" sz="1221">
                <a:solidFill>
                  <a:srgbClr val="1F1F1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Triumphs:</a:t>
            </a:r>
            <a:endParaRPr sz="1221">
              <a:solidFill>
                <a:srgbClr val="1F1F1F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06144" lvl="0" marL="45720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rgbClr val="1F1F1F"/>
              </a:buClr>
              <a:buSzPts val="1221"/>
              <a:buFont typeface="Arial"/>
              <a:buChar char="●"/>
            </a:pPr>
            <a:r>
              <a:rPr lang="en" sz="1221">
                <a:solidFill>
                  <a:srgbClr val="1F1F1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Overcoming Obstacles: Each hurdle strengthens my determination to succeed.</a:t>
            </a:r>
            <a:endParaRPr sz="1221">
              <a:solidFill>
                <a:srgbClr val="1F1F1F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06144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ts val="1221"/>
              <a:buFont typeface="Arial"/>
              <a:buChar char="●"/>
            </a:pPr>
            <a:r>
              <a:rPr lang="en" sz="1221">
                <a:solidFill>
                  <a:srgbClr val="1F1F1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Resilience: Emerged stronger and more adaptable from adversity.</a:t>
            </a:r>
            <a:endParaRPr sz="1221">
              <a:solidFill>
                <a:srgbClr val="1F1F1F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06144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ts val="1221"/>
              <a:buFont typeface="Arial"/>
              <a:buChar char="●"/>
            </a:pPr>
            <a:r>
              <a:rPr lang="en" sz="1221">
                <a:solidFill>
                  <a:srgbClr val="1F1F1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Gratitude: The journey itself and the lessons learned hold immense value.</a:t>
            </a:r>
            <a:endParaRPr sz="1221">
              <a:solidFill>
                <a:srgbClr val="1F1F1F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t/>
            </a:r>
            <a:endParaRPr sz="1221">
              <a:solidFill>
                <a:srgbClr val="1F1F1F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rPr lang="en" sz="1221">
                <a:solidFill>
                  <a:srgbClr val="1F1F1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My journey wasn't without challenges - a bike accident tested my resilience, data loss highlighted the need for backups, and balancing commitments fostered resourcefulness. But these hurdles also became triumphs. Each obstacle strengthened my resolve, and I emerged more grateful for the journey and the lessons learned. Through it all, I've gained a deeper appreciation for the human spirit's ability to overcome adversity and achieve greatness</a:t>
            </a:r>
            <a:endParaRPr sz="1221">
              <a:solidFill>
                <a:srgbClr val="1F1F1F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t/>
            </a:r>
            <a:endParaRPr b="1" sz="1737">
              <a:solidFill>
                <a:srgbClr val="1F1F1F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5000"/>
              </a:lnSpc>
              <a:spcBef>
                <a:spcPts val="300"/>
              </a:spcBef>
              <a:spcAft>
                <a:spcPts val="1200"/>
              </a:spcAft>
              <a:buSzPts val="852"/>
              <a:buNone/>
            </a:pPr>
            <a:r>
              <a:t/>
            </a:r>
            <a:endParaRPr sz="1107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7"/>
          <p:cNvSpPr txBox="1"/>
          <p:nvPr>
            <p:ph type="title"/>
          </p:nvPr>
        </p:nvSpPr>
        <p:spPr>
          <a:xfrm>
            <a:off x="819150" y="392975"/>
            <a:ext cx="7505700" cy="4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1F1F1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Unveiling the Tech World: Real-World Experience</a:t>
            </a:r>
            <a:endParaRPr b="1" sz="3800"/>
          </a:p>
        </p:txBody>
      </p:sp>
      <p:sp>
        <p:nvSpPr>
          <p:cNvPr id="154" name="Google Shape;154;p17"/>
          <p:cNvSpPr txBox="1"/>
          <p:nvPr>
            <p:ph idx="1" type="body"/>
          </p:nvPr>
        </p:nvSpPr>
        <p:spPr>
          <a:xfrm>
            <a:off x="819150" y="1042425"/>
            <a:ext cx="7505700" cy="371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62500" lnSpcReduction="20000"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282">
                <a:solidFill>
                  <a:srgbClr val="1F1F1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Highlights:</a:t>
            </a:r>
            <a:endParaRPr b="1" sz="2282">
              <a:solidFill>
                <a:srgbClr val="1F1F1F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19179" lvl="0" marL="457200" rtl="0" algn="l">
              <a:spcBef>
                <a:spcPts val="1200"/>
              </a:spcBef>
              <a:spcAft>
                <a:spcPts val="0"/>
              </a:spcAft>
              <a:buClr>
                <a:srgbClr val="1F1F1F"/>
              </a:buClr>
              <a:buSzPct val="100000"/>
              <a:buFont typeface="Arial"/>
              <a:buChar char="●"/>
            </a:pPr>
            <a:r>
              <a:rPr b="1" lang="en" sz="2282">
                <a:solidFill>
                  <a:srgbClr val="1F1F1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Internships:</a:t>
            </a:r>
            <a:r>
              <a:rPr lang="en" sz="2282">
                <a:solidFill>
                  <a:srgbClr val="1F1F1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Applied knowledge to real projects, witnessed tech's impact.</a:t>
            </a:r>
            <a:endParaRPr sz="2282">
              <a:solidFill>
                <a:srgbClr val="1F1F1F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19179" lvl="0" marL="457200" rtl="0" algn="l"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ct val="100000"/>
              <a:buFont typeface="Arial"/>
              <a:buChar char="●"/>
            </a:pPr>
            <a:r>
              <a:rPr b="1" lang="en" sz="2282">
                <a:solidFill>
                  <a:srgbClr val="1F1F1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Externships:</a:t>
            </a:r>
            <a:r>
              <a:rPr lang="en" sz="2282">
                <a:solidFill>
                  <a:srgbClr val="1F1F1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Shadowed professionals, explored career paths.</a:t>
            </a:r>
            <a:endParaRPr sz="2282">
              <a:solidFill>
                <a:srgbClr val="1F1F1F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19179" lvl="0" marL="457200" rtl="0" algn="l"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ct val="100000"/>
              <a:buFont typeface="Arial"/>
              <a:buChar char="●"/>
            </a:pPr>
            <a:r>
              <a:rPr b="1" lang="en" sz="2282">
                <a:solidFill>
                  <a:srgbClr val="1F1F1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Networking Events:</a:t>
            </a:r>
            <a:r>
              <a:rPr lang="en" sz="2282">
                <a:solidFill>
                  <a:srgbClr val="1F1F1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Connected with professionals, learned about trends.</a:t>
            </a:r>
            <a:endParaRPr sz="2282">
              <a:solidFill>
                <a:srgbClr val="1F1F1F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19179" lvl="0" marL="457200" rtl="0" algn="l"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ct val="100000"/>
              <a:buFont typeface="Arial"/>
              <a:buChar char="●"/>
            </a:pPr>
            <a:r>
              <a:rPr b="1" lang="en" sz="2282">
                <a:solidFill>
                  <a:srgbClr val="1F1F1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Conferences:</a:t>
            </a:r>
            <a:r>
              <a:rPr lang="en" sz="2282">
                <a:solidFill>
                  <a:srgbClr val="1F1F1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Stayed current, met thought leaders.</a:t>
            </a:r>
            <a:endParaRPr sz="2282">
              <a:solidFill>
                <a:srgbClr val="1F1F1F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19179" lvl="0" marL="457200" rtl="0" algn="l"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ct val="100000"/>
              <a:buFont typeface="Arial"/>
              <a:buChar char="●"/>
            </a:pPr>
            <a:r>
              <a:rPr b="1" lang="en" sz="2282">
                <a:solidFill>
                  <a:srgbClr val="1F1F1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Hands-on Projects:</a:t>
            </a:r>
            <a:r>
              <a:rPr lang="en" sz="2282">
                <a:solidFill>
                  <a:srgbClr val="1F1F1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Solved real-world problems, collaborated with industry.</a:t>
            </a:r>
            <a:endParaRPr sz="2282">
              <a:solidFill>
                <a:srgbClr val="1F1F1F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19179" lvl="0" marL="457200" rtl="0" algn="l"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ct val="100000"/>
              <a:buFont typeface="Arial"/>
              <a:buChar char="●"/>
            </a:pPr>
            <a:r>
              <a:rPr b="1" lang="en" sz="2282">
                <a:solidFill>
                  <a:srgbClr val="1F1F1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Professional Skills Development:</a:t>
            </a:r>
            <a:r>
              <a:rPr lang="en" sz="2282">
                <a:solidFill>
                  <a:srgbClr val="1F1F1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Learned teamwork, communication, and adaptability.</a:t>
            </a:r>
            <a:endParaRPr sz="2282">
              <a:solidFill>
                <a:srgbClr val="1F1F1F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2482">
              <a:solidFill>
                <a:srgbClr val="1F1F1F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282">
                <a:solidFill>
                  <a:srgbClr val="1F1F1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Diving into the tech industry through internships, externships, events, and conferences broadened my horizons. I witnessed technology in action, explored career paths, learned from experts, and collaborated on real-world projects. These experiences honed my skills and ignited my passion to contribute to the ever-evolving world of tech.</a:t>
            </a:r>
            <a:endParaRPr sz="2282">
              <a:solidFill>
                <a:srgbClr val="1F1F1F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8"/>
          <p:cNvSpPr txBox="1"/>
          <p:nvPr>
            <p:ph type="title"/>
          </p:nvPr>
        </p:nvSpPr>
        <p:spPr>
          <a:xfrm>
            <a:off x="819150" y="200950"/>
            <a:ext cx="7505700" cy="73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45720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1F1F1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Charting My Tech Odyssey</a:t>
            </a:r>
            <a:endParaRPr b="1" sz="3800"/>
          </a:p>
        </p:txBody>
      </p:sp>
      <p:sp>
        <p:nvSpPr>
          <p:cNvPr id="160" name="Google Shape;160;p18"/>
          <p:cNvSpPr txBox="1"/>
          <p:nvPr>
            <p:ph idx="1" type="body"/>
          </p:nvPr>
        </p:nvSpPr>
        <p:spPr>
          <a:xfrm>
            <a:off x="819150" y="1110975"/>
            <a:ext cx="7505700" cy="375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62500" lnSpcReduction="10000"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749">
                <a:solidFill>
                  <a:srgbClr val="1F1F1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Highlights:</a:t>
            </a:r>
            <a:endParaRPr b="1" sz="1749">
              <a:solidFill>
                <a:srgbClr val="1F1F1F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298034" lvl="0" marL="457200" rtl="0" algn="l">
              <a:spcBef>
                <a:spcPts val="1200"/>
              </a:spcBef>
              <a:spcAft>
                <a:spcPts val="0"/>
              </a:spcAft>
              <a:buClr>
                <a:srgbClr val="1F1F1F"/>
              </a:buClr>
              <a:buSzPct val="100000"/>
              <a:buFont typeface="Arial"/>
              <a:buChar char="●"/>
            </a:pPr>
            <a:r>
              <a:rPr lang="en" sz="1749">
                <a:solidFill>
                  <a:srgbClr val="1F1F1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Excited for emerging technologies and their impact.</a:t>
            </a:r>
            <a:endParaRPr sz="1749">
              <a:solidFill>
                <a:srgbClr val="1F1F1F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298034" lvl="0" marL="457200" rtl="0" algn="l"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ct val="100000"/>
              <a:buFont typeface="Arial"/>
              <a:buChar char="●"/>
            </a:pPr>
            <a:r>
              <a:rPr lang="en" sz="1749">
                <a:solidFill>
                  <a:srgbClr val="1F1F1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Advocate for ethical and responsible tech use.</a:t>
            </a:r>
            <a:endParaRPr sz="1749">
              <a:solidFill>
                <a:srgbClr val="1F1F1F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298034" lvl="0" marL="457200" rtl="0" algn="l"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ct val="100000"/>
              <a:buFont typeface="Arial"/>
              <a:buChar char="●"/>
            </a:pPr>
            <a:r>
              <a:rPr lang="en" sz="1749">
                <a:solidFill>
                  <a:srgbClr val="1F1F1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Aspiring to build a pet care management ecosystem (AI chatbot, services).</a:t>
            </a:r>
            <a:endParaRPr sz="1749">
              <a:solidFill>
                <a:srgbClr val="1F1F1F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298034" lvl="0" marL="457200" rtl="0" algn="l"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ct val="100000"/>
              <a:buFont typeface="Arial"/>
              <a:buChar char="●"/>
            </a:pPr>
            <a:r>
              <a:rPr lang="en" sz="1749">
                <a:solidFill>
                  <a:srgbClr val="1F1F1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Passionate about leveraging tech for social good.</a:t>
            </a:r>
            <a:endParaRPr sz="1749">
              <a:solidFill>
                <a:srgbClr val="1F1F1F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298034" lvl="0" marL="457200" rtl="0" algn="l"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ct val="100000"/>
              <a:buFont typeface="Arial"/>
              <a:buChar char="●"/>
            </a:pPr>
            <a:r>
              <a:rPr lang="en" sz="1749">
                <a:solidFill>
                  <a:srgbClr val="1F1F1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Committed to lifelong learning and adaptability.</a:t>
            </a:r>
            <a:endParaRPr sz="1749">
              <a:solidFill>
                <a:srgbClr val="1F1F1F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298034" lvl="0" marL="457200" rtl="0" algn="l"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ct val="100000"/>
              <a:buFont typeface="Arial"/>
              <a:buChar char="●"/>
            </a:pPr>
            <a:r>
              <a:rPr lang="en" sz="1749">
                <a:solidFill>
                  <a:srgbClr val="1F1F1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Envisioning entrepreneurial ventures and innovation.</a:t>
            </a:r>
            <a:endParaRPr sz="1749">
              <a:solidFill>
                <a:srgbClr val="1F1F1F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298034" lvl="0" marL="457200" rtl="0" algn="l"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ct val="100000"/>
              <a:buFont typeface="Arial"/>
              <a:buChar char="●"/>
            </a:pPr>
            <a:r>
              <a:rPr lang="en" sz="1749">
                <a:solidFill>
                  <a:srgbClr val="1F1F1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Championing diversity, equity, and inclusion in tech.</a:t>
            </a:r>
            <a:endParaRPr sz="1749">
              <a:solidFill>
                <a:srgbClr val="1F1F1F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298034" lvl="0" marL="457200" rtl="0" algn="l"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ct val="100000"/>
              <a:buFont typeface="Arial"/>
              <a:buChar char="●"/>
            </a:pPr>
            <a:r>
              <a:rPr lang="en" sz="1749">
                <a:solidFill>
                  <a:srgbClr val="1F1F1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Seeking interdisciplinary collaboration and partnerships.</a:t>
            </a:r>
            <a:endParaRPr sz="1749">
              <a:solidFill>
                <a:srgbClr val="1F1F1F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298034" lvl="0" marL="457200" rtl="0" algn="l"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ct val="100000"/>
              <a:buFont typeface="Arial"/>
              <a:buChar char="●"/>
            </a:pPr>
            <a:r>
              <a:rPr lang="en" sz="1749">
                <a:solidFill>
                  <a:srgbClr val="1F1F1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Aiming to bridge the digital divide through technology.</a:t>
            </a:r>
            <a:endParaRPr sz="1749">
              <a:solidFill>
                <a:srgbClr val="1F1F1F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749">
                <a:solidFill>
                  <a:srgbClr val="1F1F1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Shorter Text:</a:t>
            </a:r>
            <a:endParaRPr b="1" sz="1749">
              <a:solidFill>
                <a:srgbClr val="1F1F1F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749">
                <a:solidFill>
                  <a:srgbClr val="1F1F1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The future beckons, filled with the promise of innovation and positive change. Emerging technologies ignite my spirit, while ethical considerations guide my path. I envision a pet care ecosystem powered by AI and a future dedicated to social good. Lifelong learning fuels my ambition for impactful ventures. Diversity and collaboration will be cornerstones as I strive to bridge the digital divide and build a brighter future for all.</a:t>
            </a:r>
            <a:endParaRPr sz="1749">
              <a:solidFill>
                <a:srgbClr val="1F1F1F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9"/>
          <p:cNvSpPr txBox="1"/>
          <p:nvPr>
            <p:ph type="title"/>
          </p:nvPr>
        </p:nvSpPr>
        <p:spPr>
          <a:xfrm>
            <a:off x="819150" y="434125"/>
            <a:ext cx="7505700" cy="58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1F1F1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CONCLUSION: Epilogue: A Tapestry Woven with Gratitude</a:t>
            </a:r>
            <a:endParaRPr b="1" sz="4600"/>
          </a:p>
        </p:txBody>
      </p:sp>
      <p:sp>
        <p:nvSpPr>
          <p:cNvPr id="166" name="Google Shape;166;p19"/>
          <p:cNvSpPr txBox="1"/>
          <p:nvPr>
            <p:ph idx="1" type="body"/>
          </p:nvPr>
        </p:nvSpPr>
        <p:spPr>
          <a:xfrm>
            <a:off x="819150" y="1207000"/>
            <a:ext cx="7505700" cy="319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508">
                <a:solidFill>
                  <a:srgbClr val="1F1F1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Highlights:</a:t>
            </a:r>
            <a:endParaRPr b="1" sz="1508">
              <a:solidFill>
                <a:srgbClr val="1F1F1F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17182" lvl="0" marL="457200" rtl="0" algn="l">
              <a:spcBef>
                <a:spcPts val="1200"/>
              </a:spcBef>
              <a:spcAft>
                <a:spcPts val="0"/>
              </a:spcAft>
              <a:buClr>
                <a:srgbClr val="1F1F1F"/>
              </a:buClr>
              <a:buSzPct val="100000"/>
              <a:buFont typeface="Arial"/>
              <a:buChar char="●"/>
            </a:pPr>
            <a:r>
              <a:rPr lang="en" sz="1508">
                <a:solidFill>
                  <a:srgbClr val="1F1F1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Gratitude for experiences and mentors.</a:t>
            </a:r>
            <a:endParaRPr sz="1508">
              <a:solidFill>
                <a:srgbClr val="1F1F1F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ct val="100000"/>
              <a:buFont typeface="Arial"/>
              <a:buChar char="●"/>
            </a:pPr>
            <a:r>
              <a:rPr lang="en" sz="1508">
                <a:solidFill>
                  <a:srgbClr val="1F1F1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Pride in overcoming challenges and making an impact.</a:t>
            </a:r>
            <a:endParaRPr sz="1508">
              <a:solidFill>
                <a:srgbClr val="1F1F1F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ct val="100000"/>
              <a:buFont typeface="Arial"/>
              <a:buChar char="●"/>
            </a:pPr>
            <a:r>
              <a:rPr lang="en" sz="1508">
                <a:solidFill>
                  <a:srgbClr val="1F1F1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Commitment to continuous growth and paying it forward.</a:t>
            </a:r>
            <a:endParaRPr sz="1508">
              <a:solidFill>
                <a:srgbClr val="1F1F1F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ct val="100000"/>
              <a:buFont typeface="Arial"/>
              <a:buChar char="●"/>
            </a:pPr>
            <a:r>
              <a:rPr lang="en" sz="1508">
                <a:solidFill>
                  <a:srgbClr val="1F1F1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Anticipation for a future filled with innovation and impact.</a:t>
            </a:r>
            <a:endParaRPr sz="1508">
              <a:solidFill>
                <a:srgbClr val="1F1F1F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 sz="1508">
              <a:solidFill>
                <a:srgbClr val="1F1F1F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508">
                <a:solidFill>
                  <a:srgbClr val="1F1F1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With a heart full of gratitude, I close this chapter. From Ongata Rongai to the global tech stage, my journey is a testament to perseverance. I cherish the mentors who guided me and the challenges that made me stronger. My legacy, woven with innovation and social impact, is just beginning. Armed with passion and a spirit of giving back, I eagerly embrace the future, ready to leave a lasting mark on the world of technology.</a:t>
            </a:r>
            <a:endParaRPr sz="1508">
              <a:solidFill>
                <a:srgbClr val="1F1F1F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0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20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73" name="Google Shape;173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4375" y="644650"/>
            <a:ext cx="7715250" cy="4053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